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5.jpg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1" r:id="rId2"/>
    <p:sldId id="258" r:id="rId3"/>
    <p:sldId id="259" r:id="rId4"/>
    <p:sldId id="262" r:id="rId5"/>
    <p:sldId id="263" r:id="rId6"/>
    <p:sldId id="256" r:id="rId7"/>
    <p:sldId id="277" r:id="rId8"/>
    <p:sldId id="257" r:id="rId9"/>
    <p:sldId id="275" r:id="rId10"/>
    <p:sldId id="266" r:id="rId11"/>
    <p:sldId id="265" r:id="rId12"/>
    <p:sldId id="280" r:id="rId13"/>
    <p:sldId id="268" r:id="rId14"/>
    <p:sldId id="269" r:id="rId15"/>
    <p:sldId id="270" r:id="rId16"/>
    <p:sldId id="271" r:id="rId17"/>
    <p:sldId id="274" r:id="rId18"/>
    <p:sldId id="282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A1F36-4FED-41EC-8080-619499E04E6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</dgm:pt>
    <dgm:pt modelId="{F70AD6CE-2EBC-4C7E-B733-D827AF8DA6C5}">
      <dgm:prSet phldrT="[Texto]"/>
      <dgm:spPr/>
      <dgm:t>
        <a:bodyPr/>
        <a:lstStyle/>
        <a:p>
          <a:r>
            <a:rPr lang="es-ES" dirty="0"/>
            <a:t>Servicio diferencial</a:t>
          </a:r>
        </a:p>
      </dgm:t>
    </dgm:pt>
    <dgm:pt modelId="{02E7EB5C-200A-42D9-ACBD-F7251FB460E5}" type="parTrans" cxnId="{5257CED2-CC99-46DD-833C-8F3CAC76ACF8}">
      <dgm:prSet/>
      <dgm:spPr/>
      <dgm:t>
        <a:bodyPr/>
        <a:lstStyle/>
        <a:p>
          <a:endParaRPr lang="es-ES"/>
        </a:p>
      </dgm:t>
    </dgm:pt>
    <dgm:pt modelId="{8DF4301B-4E42-4128-8845-FBB30195556F}" type="sibTrans" cxnId="{5257CED2-CC99-46DD-833C-8F3CAC76ACF8}">
      <dgm:prSet/>
      <dgm:spPr/>
      <dgm:t>
        <a:bodyPr/>
        <a:lstStyle/>
        <a:p>
          <a:endParaRPr lang="es-ES"/>
        </a:p>
      </dgm:t>
    </dgm:pt>
    <dgm:pt modelId="{B95CD5B6-CCFA-40BE-9B44-858A8A909CEE}">
      <dgm:prSet phldrT="[Texto]"/>
      <dgm:spPr/>
      <dgm:t>
        <a:bodyPr/>
        <a:lstStyle/>
        <a:p>
          <a:r>
            <a:rPr lang="es-ES" dirty="0"/>
            <a:t>Producto más barato</a:t>
          </a:r>
        </a:p>
      </dgm:t>
    </dgm:pt>
    <dgm:pt modelId="{FC54AABF-BE39-4D3D-899C-607A2A4931D9}" type="parTrans" cxnId="{C6F2B262-9B50-48AE-AF43-476798F887E6}">
      <dgm:prSet/>
      <dgm:spPr/>
      <dgm:t>
        <a:bodyPr/>
        <a:lstStyle/>
        <a:p>
          <a:endParaRPr lang="es-ES"/>
        </a:p>
      </dgm:t>
    </dgm:pt>
    <dgm:pt modelId="{176A5926-F51B-4D4C-ACAF-499619F423FB}" type="sibTrans" cxnId="{C6F2B262-9B50-48AE-AF43-476798F887E6}">
      <dgm:prSet/>
      <dgm:spPr/>
      <dgm:t>
        <a:bodyPr/>
        <a:lstStyle/>
        <a:p>
          <a:endParaRPr lang="es-ES"/>
        </a:p>
      </dgm:t>
    </dgm:pt>
    <dgm:pt modelId="{6B2D4C3D-DA9D-4A01-BF32-DA5747B24F8C}">
      <dgm:prSet phldrT="[Texto]"/>
      <dgm:spPr/>
      <dgm:t>
        <a:bodyPr/>
        <a:lstStyle/>
        <a:p>
          <a:r>
            <a:rPr lang="es-ES" dirty="0"/>
            <a:t>Ahorro de tiempo</a:t>
          </a:r>
        </a:p>
      </dgm:t>
    </dgm:pt>
    <dgm:pt modelId="{8B2F029B-07F3-4462-B835-BD98B5F1AD06}" type="parTrans" cxnId="{84DE7C50-2065-41C7-8609-C8D4F7F963BA}">
      <dgm:prSet/>
      <dgm:spPr/>
      <dgm:t>
        <a:bodyPr/>
        <a:lstStyle/>
        <a:p>
          <a:endParaRPr lang="es-ES"/>
        </a:p>
      </dgm:t>
    </dgm:pt>
    <dgm:pt modelId="{EDE278FB-5EB1-40DA-B97A-6361038E6E8D}" type="sibTrans" cxnId="{84DE7C50-2065-41C7-8609-C8D4F7F963BA}">
      <dgm:prSet/>
      <dgm:spPr/>
      <dgm:t>
        <a:bodyPr/>
        <a:lstStyle/>
        <a:p>
          <a:endParaRPr lang="es-ES"/>
        </a:p>
      </dgm:t>
    </dgm:pt>
    <dgm:pt modelId="{0FE6310C-28A1-422E-A04F-0C61EA777418}">
      <dgm:prSet/>
      <dgm:spPr/>
      <dgm:t>
        <a:bodyPr/>
        <a:lstStyle/>
        <a:p>
          <a:r>
            <a:rPr lang="es-ES" dirty="0"/>
            <a:t>Debe resolver un problema que existe hoy</a:t>
          </a:r>
        </a:p>
      </dgm:t>
    </dgm:pt>
    <dgm:pt modelId="{ED2FA8ED-0928-493F-995F-4764A1B038DD}" type="parTrans" cxnId="{EAFF2D14-6F39-4D24-BA8E-3DAF42ACAB89}">
      <dgm:prSet/>
      <dgm:spPr/>
      <dgm:t>
        <a:bodyPr/>
        <a:lstStyle/>
        <a:p>
          <a:endParaRPr lang="es-ES"/>
        </a:p>
      </dgm:t>
    </dgm:pt>
    <dgm:pt modelId="{9A24732F-FC7C-46B6-822A-9CADD6191FBB}" type="sibTrans" cxnId="{EAFF2D14-6F39-4D24-BA8E-3DAF42ACAB89}">
      <dgm:prSet/>
      <dgm:spPr/>
      <dgm:t>
        <a:bodyPr/>
        <a:lstStyle/>
        <a:p>
          <a:endParaRPr lang="es-ES"/>
        </a:p>
      </dgm:t>
    </dgm:pt>
    <dgm:pt modelId="{C9F3CEC0-7C83-417D-A3E3-2285B4CD4E3D}">
      <dgm:prSet/>
      <dgm:spPr/>
      <dgm:t>
        <a:bodyPr/>
        <a:lstStyle/>
        <a:p>
          <a:r>
            <a:rPr lang="es-ES" dirty="0"/>
            <a:t>Menores costos de intermediación </a:t>
          </a:r>
        </a:p>
      </dgm:t>
    </dgm:pt>
    <dgm:pt modelId="{D70E870D-8CA3-4678-84C1-47829B7F4472}" type="parTrans" cxnId="{20A41098-D915-4F6D-BC9F-1D6E99D71CD3}">
      <dgm:prSet/>
      <dgm:spPr/>
      <dgm:t>
        <a:bodyPr/>
        <a:lstStyle/>
        <a:p>
          <a:endParaRPr lang="es-ES"/>
        </a:p>
      </dgm:t>
    </dgm:pt>
    <dgm:pt modelId="{6FCBB33A-4921-4638-B18C-B4AC6AC91E8E}" type="sibTrans" cxnId="{20A41098-D915-4F6D-BC9F-1D6E99D71CD3}">
      <dgm:prSet/>
      <dgm:spPr/>
      <dgm:t>
        <a:bodyPr/>
        <a:lstStyle/>
        <a:p>
          <a:endParaRPr lang="es-ES"/>
        </a:p>
      </dgm:t>
    </dgm:pt>
    <dgm:pt modelId="{B552519A-928B-4571-B8B3-5792FF8BE579}">
      <dgm:prSet/>
      <dgm:spPr/>
      <dgm:t>
        <a:bodyPr/>
        <a:lstStyle/>
        <a:p>
          <a:r>
            <a:rPr lang="es-ES" dirty="0"/>
            <a:t>Trámites 100% online, las 24hs, los 365 días del año</a:t>
          </a:r>
        </a:p>
      </dgm:t>
    </dgm:pt>
    <dgm:pt modelId="{55FFA21E-3AA6-4EA2-A253-CC34B0D3821C}" type="parTrans" cxnId="{7DBEF4CF-ED77-4B7F-80B5-91D5ECB459F6}">
      <dgm:prSet/>
      <dgm:spPr/>
      <dgm:t>
        <a:bodyPr/>
        <a:lstStyle/>
        <a:p>
          <a:endParaRPr lang="es-ES"/>
        </a:p>
      </dgm:t>
    </dgm:pt>
    <dgm:pt modelId="{868C8615-748E-4ECE-8254-E8993CE09DBC}" type="sibTrans" cxnId="{7DBEF4CF-ED77-4B7F-80B5-91D5ECB459F6}">
      <dgm:prSet/>
      <dgm:spPr/>
      <dgm:t>
        <a:bodyPr/>
        <a:lstStyle/>
        <a:p>
          <a:endParaRPr lang="es-ES"/>
        </a:p>
      </dgm:t>
    </dgm:pt>
    <dgm:pt modelId="{69912252-5E59-43C9-AF35-A3B2BB5F4E80}" type="pres">
      <dgm:prSet presAssocID="{D5DA1F36-4FED-41EC-8080-619499E04E6F}" presName="list" presStyleCnt="0">
        <dgm:presLayoutVars>
          <dgm:dir/>
          <dgm:animLvl val="lvl"/>
        </dgm:presLayoutVars>
      </dgm:prSet>
      <dgm:spPr/>
    </dgm:pt>
    <dgm:pt modelId="{BA1C663C-883A-4EC1-8D0E-49A3F2E5AB3F}" type="pres">
      <dgm:prSet presAssocID="{F70AD6CE-2EBC-4C7E-B733-D827AF8DA6C5}" presName="posSpace" presStyleCnt="0"/>
      <dgm:spPr/>
    </dgm:pt>
    <dgm:pt modelId="{70A58A05-9031-4934-B7F8-E8AD53E6261C}" type="pres">
      <dgm:prSet presAssocID="{F70AD6CE-2EBC-4C7E-B733-D827AF8DA6C5}" presName="vertFlow" presStyleCnt="0"/>
      <dgm:spPr/>
    </dgm:pt>
    <dgm:pt modelId="{1321780F-7B70-4C94-BD04-8CE103EC29A5}" type="pres">
      <dgm:prSet presAssocID="{F70AD6CE-2EBC-4C7E-B733-D827AF8DA6C5}" presName="topSpace" presStyleCnt="0"/>
      <dgm:spPr/>
    </dgm:pt>
    <dgm:pt modelId="{7D887687-D997-4FEF-AF58-76CAA4A0FC10}" type="pres">
      <dgm:prSet presAssocID="{F70AD6CE-2EBC-4C7E-B733-D827AF8DA6C5}" presName="firstComp" presStyleCnt="0"/>
      <dgm:spPr/>
    </dgm:pt>
    <dgm:pt modelId="{960AC426-8EA1-4F95-96B6-A2CE02C5ADE6}" type="pres">
      <dgm:prSet presAssocID="{F70AD6CE-2EBC-4C7E-B733-D827AF8DA6C5}" presName="firstChild" presStyleLbl="bgAccFollowNode1" presStyleIdx="0" presStyleCnt="3"/>
      <dgm:spPr/>
    </dgm:pt>
    <dgm:pt modelId="{00528CB4-46AC-49A7-AECB-27B0AE5F944C}" type="pres">
      <dgm:prSet presAssocID="{F70AD6CE-2EBC-4C7E-B733-D827AF8DA6C5}" presName="firstChildTx" presStyleLbl="bgAccFollowNode1" presStyleIdx="0" presStyleCnt="3">
        <dgm:presLayoutVars>
          <dgm:bulletEnabled val="1"/>
        </dgm:presLayoutVars>
      </dgm:prSet>
      <dgm:spPr/>
    </dgm:pt>
    <dgm:pt modelId="{00F3D375-B3E1-4F5A-A2D2-55F8D0E2C3D0}" type="pres">
      <dgm:prSet presAssocID="{F70AD6CE-2EBC-4C7E-B733-D827AF8DA6C5}" presName="negSpace" presStyleCnt="0"/>
      <dgm:spPr/>
    </dgm:pt>
    <dgm:pt modelId="{A852E8E4-E933-4560-BF30-94EE3DAC0764}" type="pres">
      <dgm:prSet presAssocID="{F70AD6CE-2EBC-4C7E-B733-D827AF8DA6C5}" presName="circle" presStyleLbl="node1" presStyleIdx="0" presStyleCnt="3"/>
      <dgm:spPr/>
    </dgm:pt>
    <dgm:pt modelId="{A00F63DD-971C-4F23-90ED-CC507BEE06E8}" type="pres">
      <dgm:prSet presAssocID="{8DF4301B-4E42-4128-8845-FBB30195556F}" presName="transSpace" presStyleCnt="0"/>
      <dgm:spPr/>
    </dgm:pt>
    <dgm:pt modelId="{8BAB2C1A-5F16-4B42-A8A1-402114DA56A0}" type="pres">
      <dgm:prSet presAssocID="{B95CD5B6-CCFA-40BE-9B44-858A8A909CEE}" presName="posSpace" presStyleCnt="0"/>
      <dgm:spPr/>
    </dgm:pt>
    <dgm:pt modelId="{B70DF5F5-5C77-4158-A4E7-B44E8FF93E41}" type="pres">
      <dgm:prSet presAssocID="{B95CD5B6-CCFA-40BE-9B44-858A8A909CEE}" presName="vertFlow" presStyleCnt="0"/>
      <dgm:spPr/>
    </dgm:pt>
    <dgm:pt modelId="{D29D8C86-055B-4CA1-A99B-F806E7761D59}" type="pres">
      <dgm:prSet presAssocID="{B95CD5B6-CCFA-40BE-9B44-858A8A909CEE}" presName="topSpace" presStyleCnt="0"/>
      <dgm:spPr/>
    </dgm:pt>
    <dgm:pt modelId="{0849A9FA-2265-4FD6-970E-256A6093D821}" type="pres">
      <dgm:prSet presAssocID="{B95CD5B6-CCFA-40BE-9B44-858A8A909CEE}" presName="firstComp" presStyleCnt="0"/>
      <dgm:spPr/>
    </dgm:pt>
    <dgm:pt modelId="{E0988885-A995-483F-BDA9-9A9C4C4181EB}" type="pres">
      <dgm:prSet presAssocID="{B95CD5B6-CCFA-40BE-9B44-858A8A909CEE}" presName="firstChild" presStyleLbl="bgAccFollowNode1" presStyleIdx="1" presStyleCnt="3"/>
      <dgm:spPr/>
    </dgm:pt>
    <dgm:pt modelId="{71ED7353-B4F2-4FFA-A43B-F733925A4BBD}" type="pres">
      <dgm:prSet presAssocID="{B95CD5B6-CCFA-40BE-9B44-858A8A909CEE}" presName="firstChildTx" presStyleLbl="bgAccFollowNode1" presStyleIdx="1" presStyleCnt="3">
        <dgm:presLayoutVars>
          <dgm:bulletEnabled val="1"/>
        </dgm:presLayoutVars>
      </dgm:prSet>
      <dgm:spPr/>
    </dgm:pt>
    <dgm:pt modelId="{57C955B1-D1EE-4E22-96E3-C57D16092274}" type="pres">
      <dgm:prSet presAssocID="{B95CD5B6-CCFA-40BE-9B44-858A8A909CEE}" presName="negSpace" presStyleCnt="0"/>
      <dgm:spPr/>
    </dgm:pt>
    <dgm:pt modelId="{01F56152-88B1-4F53-924F-CD1E7CA5C47F}" type="pres">
      <dgm:prSet presAssocID="{B95CD5B6-CCFA-40BE-9B44-858A8A909CEE}" presName="circle" presStyleLbl="node1" presStyleIdx="1" presStyleCnt="3"/>
      <dgm:spPr/>
    </dgm:pt>
    <dgm:pt modelId="{2BFCDF00-AAFF-41BD-AF8D-227FFC04B1DB}" type="pres">
      <dgm:prSet presAssocID="{176A5926-F51B-4D4C-ACAF-499619F423FB}" presName="transSpace" presStyleCnt="0"/>
      <dgm:spPr/>
    </dgm:pt>
    <dgm:pt modelId="{756E212E-2078-4DDB-9A5A-D9DFA34B0EBC}" type="pres">
      <dgm:prSet presAssocID="{6B2D4C3D-DA9D-4A01-BF32-DA5747B24F8C}" presName="posSpace" presStyleCnt="0"/>
      <dgm:spPr/>
    </dgm:pt>
    <dgm:pt modelId="{70131596-C0AF-4A6B-8C72-D4D0EF577111}" type="pres">
      <dgm:prSet presAssocID="{6B2D4C3D-DA9D-4A01-BF32-DA5747B24F8C}" presName="vertFlow" presStyleCnt="0"/>
      <dgm:spPr/>
    </dgm:pt>
    <dgm:pt modelId="{47EA0F74-974E-4BC7-BBDA-58393B618422}" type="pres">
      <dgm:prSet presAssocID="{6B2D4C3D-DA9D-4A01-BF32-DA5747B24F8C}" presName="topSpace" presStyleCnt="0"/>
      <dgm:spPr/>
    </dgm:pt>
    <dgm:pt modelId="{1DB3B25F-D7CB-4331-8A2E-EB94B5FE4398}" type="pres">
      <dgm:prSet presAssocID="{6B2D4C3D-DA9D-4A01-BF32-DA5747B24F8C}" presName="firstComp" presStyleCnt="0"/>
      <dgm:spPr/>
    </dgm:pt>
    <dgm:pt modelId="{F7E32083-550D-48EC-9231-F86AF898353D}" type="pres">
      <dgm:prSet presAssocID="{6B2D4C3D-DA9D-4A01-BF32-DA5747B24F8C}" presName="firstChild" presStyleLbl="bgAccFollowNode1" presStyleIdx="2" presStyleCnt="3"/>
      <dgm:spPr/>
    </dgm:pt>
    <dgm:pt modelId="{D0B89A40-4191-46F5-B6FA-F7A371A65026}" type="pres">
      <dgm:prSet presAssocID="{6B2D4C3D-DA9D-4A01-BF32-DA5747B24F8C}" presName="firstChildTx" presStyleLbl="bgAccFollowNode1" presStyleIdx="2" presStyleCnt="3">
        <dgm:presLayoutVars>
          <dgm:bulletEnabled val="1"/>
        </dgm:presLayoutVars>
      </dgm:prSet>
      <dgm:spPr/>
    </dgm:pt>
    <dgm:pt modelId="{4ABE59B4-D573-4E18-ABA4-DCF4980AE364}" type="pres">
      <dgm:prSet presAssocID="{6B2D4C3D-DA9D-4A01-BF32-DA5747B24F8C}" presName="negSpace" presStyleCnt="0"/>
      <dgm:spPr/>
    </dgm:pt>
    <dgm:pt modelId="{70A7A398-0343-4DA3-981C-EDD77CDFC117}" type="pres">
      <dgm:prSet presAssocID="{6B2D4C3D-DA9D-4A01-BF32-DA5747B24F8C}" presName="circle" presStyleLbl="node1" presStyleIdx="2" presStyleCnt="3"/>
      <dgm:spPr/>
    </dgm:pt>
  </dgm:ptLst>
  <dgm:cxnLst>
    <dgm:cxn modelId="{ECD1F512-346C-4139-B674-8EED9850BE5A}" type="presOf" srcId="{B552519A-928B-4571-B8B3-5792FF8BE579}" destId="{F7E32083-550D-48EC-9231-F86AF898353D}" srcOrd="0" destOrd="0" presId="urn:microsoft.com/office/officeart/2005/8/layout/hList9"/>
    <dgm:cxn modelId="{FBC00914-4CA3-449E-A9F0-EFBE29DD1D62}" type="presOf" srcId="{0FE6310C-28A1-422E-A04F-0C61EA777418}" destId="{960AC426-8EA1-4F95-96B6-A2CE02C5ADE6}" srcOrd="0" destOrd="0" presId="urn:microsoft.com/office/officeart/2005/8/layout/hList9"/>
    <dgm:cxn modelId="{EAFF2D14-6F39-4D24-BA8E-3DAF42ACAB89}" srcId="{F70AD6CE-2EBC-4C7E-B733-D827AF8DA6C5}" destId="{0FE6310C-28A1-422E-A04F-0C61EA777418}" srcOrd="0" destOrd="0" parTransId="{ED2FA8ED-0928-493F-995F-4764A1B038DD}" sibTransId="{9A24732F-FC7C-46B6-822A-9CADD6191FBB}"/>
    <dgm:cxn modelId="{83FED018-080E-45BF-A0E6-CBE497A1A369}" type="presOf" srcId="{D5DA1F36-4FED-41EC-8080-619499E04E6F}" destId="{69912252-5E59-43C9-AF35-A3B2BB5F4E80}" srcOrd="0" destOrd="0" presId="urn:microsoft.com/office/officeart/2005/8/layout/hList9"/>
    <dgm:cxn modelId="{6CD43826-1045-4801-B208-0F164F9154BE}" type="presOf" srcId="{B552519A-928B-4571-B8B3-5792FF8BE579}" destId="{D0B89A40-4191-46F5-B6FA-F7A371A65026}" srcOrd="1" destOrd="0" presId="urn:microsoft.com/office/officeart/2005/8/layout/hList9"/>
    <dgm:cxn modelId="{9419CA3A-5056-47CA-9D61-A361C04AFFD2}" type="presOf" srcId="{B95CD5B6-CCFA-40BE-9B44-858A8A909CEE}" destId="{01F56152-88B1-4F53-924F-CD1E7CA5C47F}" srcOrd="0" destOrd="0" presId="urn:microsoft.com/office/officeart/2005/8/layout/hList9"/>
    <dgm:cxn modelId="{42C45540-B29D-4DFD-9D0D-1F5A7A955A2A}" type="presOf" srcId="{F70AD6CE-2EBC-4C7E-B733-D827AF8DA6C5}" destId="{A852E8E4-E933-4560-BF30-94EE3DAC0764}" srcOrd="0" destOrd="0" presId="urn:microsoft.com/office/officeart/2005/8/layout/hList9"/>
    <dgm:cxn modelId="{C6F2B262-9B50-48AE-AF43-476798F887E6}" srcId="{D5DA1F36-4FED-41EC-8080-619499E04E6F}" destId="{B95CD5B6-CCFA-40BE-9B44-858A8A909CEE}" srcOrd="1" destOrd="0" parTransId="{FC54AABF-BE39-4D3D-899C-607A2A4931D9}" sibTransId="{176A5926-F51B-4D4C-ACAF-499619F423FB}"/>
    <dgm:cxn modelId="{A862576F-52E4-458F-959C-408F826375DE}" type="presOf" srcId="{0FE6310C-28A1-422E-A04F-0C61EA777418}" destId="{00528CB4-46AC-49A7-AECB-27B0AE5F944C}" srcOrd="1" destOrd="0" presId="urn:microsoft.com/office/officeart/2005/8/layout/hList9"/>
    <dgm:cxn modelId="{84DE7C50-2065-41C7-8609-C8D4F7F963BA}" srcId="{D5DA1F36-4FED-41EC-8080-619499E04E6F}" destId="{6B2D4C3D-DA9D-4A01-BF32-DA5747B24F8C}" srcOrd="2" destOrd="0" parTransId="{8B2F029B-07F3-4462-B835-BD98B5F1AD06}" sibTransId="{EDE278FB-5EB1-40DA-B97A-6361038E6E8D}"/>
    <dgm:cxn modelId="{BDD1E374-2545-45B2-8C69-735D0278CD7E}" type="presOf" srcId="{C9F3CEC0-7C83-417D-A3E3-2285B4CD4E3D}" destId="{71ED7353-B4F2-4FFA-A43B-F733925A4BBD}" srcOrd="1" destOrd="0" presId="urn:microsoft.com/office/officeart/2005/8/layout/hList9"/>
    <dgm:cxn modelId="{20A41098-D915-4F6D-BC9F-1D6E99D71CD3}" srcId="{B95CD5B6-CCFA-40BE-9B44-858A8A909CEE}" destId="{C9F3CEC0-7C83-417D-A3E3-2285B4CD4E3D}" srcOrd="0" destOrd="0" parTransId="{D70E870D-8CA3-4678-84C1-47829B7F4472}" sibTransId="{6FCBB33A-4921-4638-B18C-B4AC6AC91E8E}"/>
    <dgm:cxn modelId="{7DBEF4CF-ED77-4B7F-80B5-91D5ECB459F6}" srcId="{6B2D4C3D-DA9D-4A01-BF32-DA5747B24F8C}" destId="{B552519A-928B-4571-B8B3-5792FF8BE579}" srcOrd="0" destOrd="0" parTransId="{55FFA21E-3AA6-4EA2-A253-CC34B0D3821C}" sibTransId="{868C8615-748E-4ECE-8254-E8993CE09DBC}"/>
    <dgm:cxn modelId="{5257CED2-CC99-46DD-833C-8F3CAC76ACF8}" srcId="{D5DA1F36-4FED-41EC-8080-619499E04E6F}" destId="{F70AD6CE-2EBC-4C7E-B733-D827AF8DA6C5}" srcOrd="0" destOrd="0" parTransId="{02E7EB5C-200A-42D9-ACBD-F7251FB460E5}" sibTransId="{8DF4301B-4E42-4128-8845-FBB30195556F}"/>
    <dgm:cxn modelId="{09A986D7-307E-46AB-AAEF-9D465874DD39}" type="presOf" srcId="{C9F3CEC0-7C83-417D-A3E3-2285B4CD4E3D}" destId="{E0988885-A995-483F-BDA9-9A9C4C4181EB}" srcOrd="0" destOrd="0" presId="urn:microsoft.com/office/officeart/2005/8/layout/hList9"/>
    <dgm:cxn modelId="{ADA967E4-106F-4818-BC75-512F4F200CC6}" type="presOf" srcId="{6B2D4C3D-DA9D-4A01-BF32-DA5747B24F8C}" destId="{70A7A398-0343-4DA3-981C-EDD77CDFC117}" srcOrd="0" destOrd="0" presId="urn:microsoft.com/office/officeart/2005/8/layout/hList9"/>
    <dgm:cxn modelId="{6B4FCDE8-4715-4F61-8D47-79B523EDEBBF}" type="presParOf" srcId="{69912252-5E59-43C9-AF35-A3B2BB5F4E80}" destId="{BA1C663C-883A-4EC1-8D0E-49A3F2E5AB3F}" srcOrd="0" destOrd="0" presId="urn:microsoft.com/office/officeart/2005/8/layout/hList9"/>
    <dgm:cxn modelId="{3CE69508-559D-42CF-B14B-D6753E85B9B1}" type="presParOf" srcId="{69912252-5E59-43C9-AF35-A3B2BB5F4E80}" destId="{70A58A05-9031-4934-B7F8-E8AD53E6261C}" srcOrd="1" destOrd="0" presId="urn:microsoft.com/office/officeart/2005/8/layout/hList9"/>
    <dgm:cxn modelId="{031782A2-44C2-4FA0-8F6E-8A1B52AB3574}" type="presParOf" srcId="{70A58A05-9031-4934-B7F8-E8AD53E6261C}" destId="{1321780F-7B70-4C94-BD04-8CE103EC29A5}" srcOrd="0" destOrd="0" presId="urn:microsoft.com/office/officeart/2005/8/layout/hList9"/>
    <dgm:cxn modelId="{05A4B9E6-270B-45F4-BE63-9750E433BDDB}" type="presParOf" srcId="{70A58A05-9031-4934-B7F8-E8AD53E6261C}" destId="{7D887687-D997-4FEF-AF58-76CAA4A0FC10}" srcOrd="1" destOrd="0" presId="urn:microsoft.com/office/officeart/2005/8/layout/hList9"/>
    <dgm:cxn modelId="{F602B0F9-7917-4D36-BDB7-3FAD8E98804C}" type="presParOf" srcId="{7D887687-D997-4FEF-AF58-76CAA4A0FC10}" destId="{960AC426-8EA1-4F95-96B6-A2CE02C5ADE6}" srcOrd="0" destOrd="0" presId="urn:microsoft.com/office/officeart/2005/8/layout/hList9"/>
    <dgm:cxn modelId="{BC5A904B-91A4-4BC1-9044-401A3937B075}" type="presParOf" srcId="{7D887687-D997-4FEF-AF58-76CAA4A0FC10}" destId="{00528CB4-46AC-49A7-AECB-27B0AE5F944C}" srcOrd="1" destOrd="0" presId="urn:microsoft.com/office/officeart/2005/8/layout/hList9"/>
    <dgm:cxn modelId="{ECFC53AE-F58B-453A-9D05-12CAA83B5448}" type="presParOf" srcId="{69912252-5E59-43C9-AF35-A3B2BB5F4E80}" destId="{00F3D375-B3E1-4F5A-A2D2-55F8D0E2C3D0}" srcOrd="2" destOrd="0" presId="urn:microsoft.com/office/officeart/2005/8/layout/hList9"/>
    <dgm:cxn modelId="{C6325E2E-6584-495C-8423-1FC0D9F6A74E}" type="presParOf" srcId="{69912252-5E59-43C9-AF35-A3B2BB5F4E80}" destId="{A852E8E4-E933-4560-BF30-94EE3DAC0764}" srcOrd="3" destOrd="0" presId="urn:microsoft.com/office/officeart/2005/8/layout/hList9"/>
    <dgm:cxn modelId="{20E9529A-757D-4A0B-B1E4-1AED3D1E0433}" type="presParOf" srcId="{69912252-5E59-43C9-AF35-A3B2BB5F4E80}" destId="{A00F63DD-971C-4F23-90ED-CC507BEE06E8}" srcOrd="4" destOrd="0" presId="urn:microsoft.com/office/officeart/2005/8/layout/hList9"/>
    <dgm:cxn modelId="{8E949D94-2DBA-4215-BB2F-F2CF644B5610}" type="presParOf" srcId="{69912252-5E59-43C9-AF35-A3B2BB5F4E80}" destId="{8BAB2C1A-5F16-4B42-A8A1-402114DA56A0}" srcOrd="5" destOrd="0" presId="urn:microsoft.com/office/officeart/2005/8/layout/hList9"/>
    <dgm:cxn modelId="{37A059FA-32EE-4003-B31B-A6467C601373}" type="presParOf" srcId="{69912252-5E59-43C9-AF35-A3B2BB5F4E80}" destId="{B70DF5F5-5C77-4158-A4E7-B44E8FF93E41}" srcOrd="6" destOrd="0" presId="urn:microsoft.com/office/officeart/2005/8/layout/hList9"/>
    <dgm:cxn modelId="{F6401A5A-3E6E-4740-8EB3-D3EA7E1562E7}" type="presParOf" srcId="{B70DF5F5-5C77-4158-A4E7-B44E8FF93E41}" destId="{D29D8C86-055B-4CA1-A99B-F806E7761D59}" srcOrd="0" destOrd="0" presId="urn:microsoft.com/office/officeart/2005/8/layout/hList9"/>
    <dgm:cxn modelId="{E4F5D56D-6921-4EDE-94EA-16483C9C6D60}" type="presParOf" srcId="{B70DF5F5-5C77-4158-A4E7-B44E8FF93E41}" destId="{0849A9FA-2265-4FD6-970E-256A6093D821}" srcOrd="1" destOrd="0" presId="urn:microsoft.com/office/officeart/2005/8/layout/hList9"/>
    <dgm:cxn modelId="{D762BBE3-41B6-4D34-B83A-8E5B223CE482}" type="presParOf" srcId="{0849A9FA-2265-4FD6-970E-256A6093D821}" destId="{E0988885-A995-483F-BDA9-9A9C4C4181EB}" srcOrd="0" destOrd="0" presId="urn:microsoft.com/office/officeart/2005/8/layout/hList9"/>
    <dgm:cxn modelId="{FFFC6796-D587-474B-897E-0D824D02D1B6}" type="presParOf" srcId="{0849A9FA-2265-4FD6-970E-256A6093D821}" destId="{71ED7353-B4F2-4FFA-A43B-F733925A4BBD}" srcOrd="1" destOrd="0" presId="urn:microsoft.com/office/officeart/2005/8/layout/hList9"/>
    <dgm:cxn modelId="{1AD708D1-DACA-4125-AF9F-01C603B580D1}" type="presParOf" srcId="{69912252-5E59-43C9-AF35-A3B2BB5F4E80}" destId="{57C955B1-D1EE-4E22-96E3-C57D16092274}" srcOrd="7" destOrd="0" presId="urn:microsoft.com/office/officeart/2005/8/layout/hList9"/>
    <dgm:cxn modelId="{749FD8CB-2E0C-4BEC-B449-237EAF667F10}" type="presParOf" srcId="{69912252-5E59-43C9-AF35-A3B2BB5F4E80}" destId="{01F56152-88B1-4F53-924F-CD1E7CA5C47F}" srcOrd="8" destOrd="0" presId="urn:microsoft.com/office/officeart/2005/8/layout/hList9"/>
    <dgm:cxn modelId="{C9C8DFDA-E529-4110-9E8F-9FF7565376A3}" type="presParOf" srcId="{69912252-5E59-43C9-AF35-A3B2BB5F4E80}" destId="{2BFCDF00-AAFF-41BD-AF8D-227FFC04B1DB}" srcOrd="9" destOrd="0" presId="urn:microsoft.com/office/officeart/2005/8/layout/hList9"/>
    <dgm:cxn modelId="{7E0B97FF-2C9E-466D-BBA8-35ED0E60B01A}" type="presParOf" srcId="{69912252-5E59-43C9-AF35-A3B2BB5F4E80}" destId="{756E212E-2078-4DDB-9A5A-D9DFA34B0EBC}" srcOrd="10" destOrd="0" presId="urn:microsoft.com/office/officeart/2005/8/layout/hList9"/>
    <dgm:cxn modelId="{D1CF9CD5-DC9D-4EB5-8E90-465721CAA25D}" type="presParOf" srcId="{69912252-5E59-43C9-AF35-A3B2BB5F4E80}" destId="{70131596-C0AF-4A6B-8C72-D4D0EF577111}" srcOrd="11" destOrd="0" presId="urn:microsoft.com/office/officeart/2005/8/layout/hList9"/>
    <dgm:cxn modelId="{5448AFEC-4342-4ABF-882E-3AAC84F7BEDA}" type="presParOf" srcId="{70131596-C0AF-4A6B-8C72-D4D0EF577111}" destId="{47EA0F74-974E-4BC7-BBDA-58393B618422}" srcOrd="0" destOrd="0" presId="urn:microsoft.com/office/officeart/2005/8/layout/hList9"/>
    <dgm:cxn modelId="{86E973BF-EB5A-4F92-9349-4F6B052FF22A}" type="presParOf" srcId="{70131596-C0AF-4A6B-8C72-D4D0EF577111}" destId="{1DB3B25F-D7CB-4331-8A2E-EB94B5FE4398}" srcOrd="1" destOrd="0" presId="urn:microsoft.com/office/officeart/2005/8/layout/hList9"/>
    <dgm:cxn modelId="{00C67879-F348-466A-BAB0-F9C1FB6CC70A}" type="presParOf" srcId="{1DB3B25F-D7CB-4331-8A2E-EB94B5FE4398}" destId="{F7E32083-550D-48EC-9231-F86AF898353D}" srcOrd="0" destOrd="0" presId="urn:microsoft.com/office/officeart/2005/8/layout/hList9"/>
    <dgm:cxn modelId="{8DAAF42A-A829-4C1F-AE20-C648560403A6}" type="presParOf" srcId="{1DB3B25F-D7CB-4331-8A2E-EB94B5FE4398}" destId="{D0B89A40-4191-46F5-B6FA-F7A371A65026}" srcOrd="1" destOrd="0" presId="urn:microsoft.com/office/officeart/2005/8/layout/hList9"/>
    <dgm:cxn modelId="{28D1EF73-77BD-4391-BC81-82CC8A1A6B24}" type="presParOf" srcId="{69912252-5E59-43C9-AF35-A3B2BB5F4E80}" destId="{4ABE59B4-D573-4E18-ABA4-DCF4980AE364}" srcOrd="12" destOrd="0" presId="urn:microsoft.com/office/officeart/2005/8/layout/hList9"/>
    <dgm:cxn modelId="{C7FAE2B2-295F-4FFF-9BF3-1C27F139FB93}" type="presParOf" srcId="{69912252-5E59-43C9-AF35-A3B2BB5F4E80}" destId="{70A7A398-0343-4DA3-981C-EDD77CDFC117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AC426-8EA1-4F95-96B6-A2CE02C5ADE6}">
      <dsp:nvSpPr>
        <dsp:cNvPr id="0" name=""/>
        <dsp:cNvSpPr/>
      </dsp:nvSpPr>
      <dsp:spPr>
        <a:xfrm>
          <a:off x="977624" y="1522496"/>
          <a:ext cx="1831618" cy="12216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Debe resolver un problema que existe hoy</a:t>
          </a:r>
        </a:p>
      </dsp:txBody>
      <dsp:txXfrm>
        <a:off x="1270683" y="1522496"/>
        <a:ext cx="1538559" cy="1221689"/>
      </dsp:txXfrm>
    </dsp:sp>
    <dsp:sp modelId="{A852E8E4-E933-4560-BF30-94EE3DAC0764}">
      <dsp:nvSpPr>
        <dsp:cNvPr id="0" name=""/>
        <dsp:cNvSpPr/>
      </dsp:nvSpPr>
      <dsp:spPr>
        <a:xfrm>
          <a:off x="761" y="1034064"/>
          <a:ext cx="1221078" cy="1221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Servicio diferencial</a:t>
          </a:r>
        </a:p>
      </dsp:txBody>
      <dsp:txXfrm>
        <a:off x="179584" y="1212887"/>
        <a:ext cx="863432" cy="863432"/>
      </dsp:txXfrm>
    </dsp:sp>
    <dsp:sp modelId="{E0988885-A995-483F-BDA9-9A9C4C4181EB}">
      <dsp:nvSpPr>
        <dsp:cNvPr id="0" name=""/>
        <dsp:cNvSpPr/>
      </dsp:nvSpPr>
      <dsp:spPr>
        <a:xfrm>
          <a:off x="4030322" y="1522496"/>
          <a:ext cx="1831618" cy="12216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Menores costos de intermediación </a:t>
          </a:r>
        </a:p>
      </dsp:txBody>
      <dsp:txXfrm>
        <a:off x="4323381" y="1522496"/>
        <a:ext cx="1538559" cy="1221689"/>
      </dsp:txXfrm>
    </dsp:sp>
    <dsp:sp modelId="{01F56152-88B1-4F53-924F-CD1E7CA5C47F}">
      <dsp:nvSpPr>
        <dsp:cNvPr id="0" name=""/>
        <dsp:cNvSpPr/>
      </dsp:nvSpPr>
      <dsp:spPr>
        <a:xfrm>
          <a:off x="3053459" y="1034064"/>
          <a:ext cx="1221078" cy="1221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Producto más barato</a:t>
          </a:r>
        </a:p>
      </dsp:txBody>
      <dsp:txXfrm>
        <a:off x="3232282" y="1212887"/>
        <a:ext cx="863432" cy="863432"/>
      </dsp:txXfrm>
    </dsp:sp>
    <dsp:sp modelId="{F7E32083-550D-48EC-9231-F86AF898353D}">
      <dsp:nvSpPr>
        <dsp:cNvPr id="0" name=""/>
        <dsp:cNvSpPr/>
      </dsp:nvSpPr>
      <dsp:spPr>
        <a:xfrm>
          <a:off x="7083019" y="1522496"/>
          <a:ext cx="1831618" cy="12216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Trámites 100% online, las 24hs, los 365 días del año</a:t>
          </a:r>
        </a:p>
      </dsp:txBody>
      <dsp:txXfrm>
        <a:off x="7376078" y="1522496"/>
        <a:ext cx="1538559" cy="1221689"/>
      </dsp:txXfrm>
    </dsp:sp>
    <dsp:sp modelId="{70A7A398-0343-4DA3-981C-EDD77CDFC117}">
      <dsp:nvSpPr>
        <dsp:cNvPr id="0" name=""/>
        <dsp:cNvSpPr/>
      </dsp:nvSpPr>
      <dsp:spPr>
        <a:xfrm>
          <a:off x="6106156" y="1034064"/>
          <a:ext cx="1221078" cy="1221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Ahorro de tiempo</a:t>
          </a:r>
        </a:p>
      </dsp:txBody>
      <dsp:txXfrm>
        <a:off x="6284979" y="1212887"/>
        <a:ext cx="863432" cy="863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rgbClr val="FF0000"/>
                </a:solidFill>
              </a:rPr>
              <a:t>¿Qué son las </a:t>
            </a:r>
            <a:r>
              <a:rPr lang="es-AR" dirty="0" err="1">
                <a:solidFill>
                  <a:srgbClr val="FF0000"/>
                </a:solidFill>
              </a:rPr>
              <a:t>fintech</a:t>
            </a:r>
            <a:r>
              <a:rPr lang="es-AR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Son empresas que ofrecen productos y servicios financieros haciendo uso de tecnologías</a:t>
            </a:r>
          </a:p>
        </p:txBody>
      </p:sp>
    </p:spTree>
    <p:extLst>
      <p:ext uri="{BB962C8B-B14F-4D97-AF65-F5344CB8AC3E}">
        <p14:creationId xmlns:p14="http://schemas.microsoft.com/office/powerpoint/2010/main" val="368084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4" y="1537252"/>
            <a:ext cx="8911687" cy="367748"/>
          </a:xfrm>
        </p:spPr>
        <p:txBody>
          <a:bodyPr>
            <a:normAutofit fontScale="90000"/>
          </a:bodyPr>
          <a:lstStyle/>
          <a:p>
            <a:br>
              <a:rPr lang="es-AR" sz="3200" dirty="0"/>
            </a:br>
            <a:br>
              <a:rPr lang="es-AR" sz="3200" dirty="0"/>
            </a:br>
            <a:r>
              <a:rPr lang="es-AR" sz="3200" dirty="0">
                <a:solidFill>
                  <a:srgbClr val="FF0000"/>
                </a:solidFill>
              </a:rPr>
              <a:t>¿Cómo está el sector en Latinoamérica</a:t>
            </a:r>
            <a:r>
              <a:rPr lang="es-AR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71055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357" y="1326045"/>
            <a:ext cx="9104243" cy="512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37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321" y="1484243"/>
            <a:ext cx="8536239" cy="48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44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Países con más </a:t>
            </a:r>
            <a:r>
              <a:rPr lang="es-AR" dirty="0" err="1"/>
              <a:t>fintech</a:t>
            </a:r>
            <a:r>
              <a:rPr lang="es-AR" dirty="0"/>
              <a:t> en la región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464856"/>
              </p:ext>
            </p:extLst>
          </p:nvPr>
        </p:nvGraphicFramePr>
        <p:xfrm>
          <a:off x="2589213" y="2133600"/>
          <a:ext cx="744268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2404">
                  <a:extLst>
                    <a:ext uri="{9D8B030D-6E8A-4147-A177-3AD203B41FA5}">
                      <a16:colId xmlns:a16="http://schemas.microsoft.com/office/drawing/2014/main" val="3719605706"/>
                    </a:ext>
                  </a:extLst>
                </a:gridCol>
                <a:gridCol w="3220279">
                  <a:extLst>
                    <a:ext uri="{9D8B030D-6E8A-4147-A177-3AD203B41FA5}">
                      <a16:colId xmlns:a16="http://schemas.microsoft.com/office/drawing/2014/main" val="3824144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México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279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Brasil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637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Colombia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656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Argentina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088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Chile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198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Otros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769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107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Segmentos dentro del sector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948798"/>
              </p:ext>
            </p:extLst>
          </p:nvPr>
        </p:nvGraphicFramePr>
        <p:xfrm>
          <a:off x="2597426" y="2133600"/>
          <a:ext cx="8907187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9487">
                  <a:extLst>
                    <a:ext uri="{9D8B030D-6E8A-4147-A177-3AD203B41FA5}">
                      <a16:colId xmlns:a16="http://schemas.microsoft.com/office/drawing/2014/main" val="1239216933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1509350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AR" sz="1800" kern="1200" dirty="0">
                          <a:effectLst/>
                        </a:rPr>
                        <a:t>Préstamos (</a:t>
                      </a:r>
                      <a:r>
                        <a:rPr lang="es-AR" sz="1800" kern="1200" dirty="0" err="1">
                          <a:effectLst/>
                        </a:rPr>
                        <a:t>Lending</a:t>
                      </a:r>
                      <a:r>
                        <a:rPr lang="es-AR" sz="1800" kern="1200" dirty="0">
                          <a:effectLst/>
                        </a:rPr>
                        <a:t>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154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Pagos (</a:t>
                      </a:r>
                      <a:r>
                        <a:rPr lang="es-A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Payments</a:t>
                      </a:r>
                      <a:r>
                        <a:rPr lang="es-A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948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Crowdfunding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16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Finanzas Empresariales (Enterprise </a:t>
                      </a:r>
                      <a:r>
                        <a:rPr lang="es-A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</a:t>
                      </a:r>
                      <a:r>
                        <a:rPr lang="es-A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Management)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52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Finanzas Personales (Personal </a:t>
                      </a:r>
                      <a:r>
                        <a:rPr lang="es-A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</a:t>
                      </a:r>
                      <a:r>
                        <a:rPr lang="es-A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Management)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79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Bancos Digitales (Digital </a:t>
                      </a:r>
                      <a:r>
                        <a:rPr lang="es-A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Banking</a:t>
                      </a:r>
                      <a:r>
                        <a:rPr lang="es-A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739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Patrimonial (</a:t>
                      </a:r>
                      <a:r>
                        <a:rPr lang="es-A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Wealth</a:t>
                      </a:r>
                      <a:r>
                        <a:rPr lang="es-A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Management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37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Seguros (</a:t>
                      </a:r>
                      <a:r>
                        <a:rPr lang="es-A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Insurance</a:t>
                      </a:r>
                      <a:r>
                        <a:rPr lang="es-A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581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705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¿Son las </a:t>
            </a:r>
            <a:r>
              <a:rPr lang="es-AR" dirty="0" err="1"/>
              <a:t>fintech</a:t>
            </a:r>
            <a:r>
              <a:rPr lang="es-AR" dirty="0"/>
              <a:t> una competencia para los bancos tradicionales?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                                        </a:t>
            </a:r>
            <a:r>
              <a:rPr lang="es-AR" sz="4800" dirty="0">
                <a:solidFill>
                  <a:srgbClr val="FF0000"/>
                </a:solidFill>
              </a:rPr>
              <a:t>¿SI o NO?</a:t>
            </a:r>
          </a:p>
        </p:txBody>
      </p:sp>
    </p:spTree>
    <p:extLst>
      <p:ext uri="{BB962C8B-B14F-4D97-AF65-F5344CB8AC3E}">
        <p14:creationId xmlns:p14="http://schemas.microsoft.com/office/powerpoint/2010/main" val="4145461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rgbClr val="FF0000"/>
                </a:solidFill>
              </a:rPr>
              <a:t>                               </a:t>
            </a:r>
            <a:r>
              <a:rPr lang="es-AR" sz="4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AR" sz="48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sz="4800" dirty="0">
                <a:solidFill>
                  <a:srgbClr val="FF0000"/>
                </a:solidFill>
              </a:rPr>
              <a:t>NO</a:t>
            </a:r>
            <a:r>
              <a:rPr lang="es-AR" dirty="0"/>
              <a:t>	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AR" dirty="0"/>
              <a:t>Las </a:t>
            </a:r>
            <a:r>
              <a:rPr lang="es-AR" dirty="0" err="1"/>
              <a:t>fintech</a:t>
            </a:r>
            <a:r>
              <a:rPr lang="es-AR" dirty="0"/>
              <a:t> les ofrecen servicios para impulsar su negocio</a:t>
            </a:r>
          </a:p>
          <a:p>
            <a:r>
              <a:rPr lang="es-AR" dirty="0"/>
              <a:t>Apuntan a otro segmento de clientes, utilizan otros métodos de </a:t>
            </a:r>
            <a:r>
              <a:rPr lang="es-AR" dirty="0" err="1"/>
              <a:t>scoring</a:t>
            </a:r>
            <a:endParaRPr lang="es-AR" dirty="0"/>
          </a:p>
          <a:p>
            <a:r>
              <a:rPr lang="es-AR" dirty="0"/>
              <a:t>Los bancos siguen prefiriendo atención personalizada en sucursales</a:t>
            </a:r>
          </a:p>
          <a:p>
            <a:endParaRPr lang="es-AR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AR" sz="4800" dirty="0">
                <a:solidFill>
                  <a:srgbClr val="00B050"/>
                </a:solidFill>
              </a:rPr>
              <a:t>SI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AR" dirty="0"/>
              <a:t>Comparten ciertos segmentos de clientes</a:t>
            </a:r>
          </a:p>
          <a:p>
            <a:r>
              <a:rPr lang="es-AR" dirty="0"/>
              <a:t>Ofrecen servicio 24x7x365</a:t>
            </a:r>
          </a:p>
          <a:p>
            <a:r>
              <a:rPr lang="es-AR" dirty="0"/>
              <a:t>Ofrecen respuesta más dinámica</a:t>
            </a:r>
          </a:p>
          <a:p>
            <a:r>
              <a:rPr lang="es-AR" dirty="0"/>
              <a:t>Impulsan nuevos servicios</a:t>
            </a:r>
          </a:p>
          <a:p>
            <a:r>
              <a:rPr lang="es-AR" dirty="0"/>
              <a:t>Son menos burocráticas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30730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    </a:t>
            </a:r>
            <a:br>
              <a:rPr lang="es-AR" dirty="0"/>
            </a:br>
            <a:r>
              <a:rPr lang="es-AR" dirty="0"/>
              <a:t>    </a:t>
            </a:r>
            <a:r>
              <a:rPr lang="es-AR" dirty="0">
                <a:solidFill>
                  <a:schemeClr val="tx1"/>
                </a:solidFill>
              </a:rPr>
              <a:t>¿Qué desafíos tiene el sector?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624016"/>
              </p:ext>
            </p:extLst>
          </p:nvPr>
        </p:nvGraphicFramePr>
        <p:xfrm>
          <a:off x="2589213" y="2164080"/>
          <a:ext cx="89154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400">
                  <a:extLst>
                    <a:ext uri="{9D8B030D-6E8A-4147-A177-3AD203B41FA5}">
                      <a16:colId xmlns:a16="http://schemas.microsoft.com/office/drawing/2014/main" val="2330118066"/>
                    </a:ext>
                  </a:extLst>
                </a:gridCol>
              </a:tblGrid>
              <a:tr h="351972">
                <a:tc>
                  <a:txBody>
                    <a:bodyPr/>
                    <a:lstStyle/>
                    <a:p>
                      <a:r>
                        <a:rPr lang="es-AR" dirty="0"/>
                        <a:t>Regulación</a:t>
                      </a:r>
                      <a:r>
                        <a:rPr lang="es-AR" baseline="0" dirty="0"/>
                        <a:t> gubernamental para poder operar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082356"/>
                  </a:ext>
                </a:extLst>
              </a:tr>
              <a:tr h="3519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/>
                        <a:t>Crear una asociación que agrupe</a:t>
                      </a:r>
                      <a:r>
                        <a:rPr lang="es-AR" baseline="0" dirty="0"/>
                        <a:t> al sector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821124"/>
                  </a:ext>
                </a:extLst>
              </a:tr>
              <a:tr h="351972">
                <a:tc>
                  <a:txBody>
                    <a:bodyPr/>
                    <a:lstStyle/>
                    <a:p>
                      <a:r>
                        <a:rPr lang="es-AR" baseline="0" dirty="0"/>
                        <a:t>Generar confianza entre los usuarios para vencer miedos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975992"/>
                  </a:ext>
                </a:extLst>
              </a:tr>
              <a:tr h="351972">
                <a:tc>
                  <a:txBody>
                    <a:bodyPr/>
                    <a:lstStyle/>
                    <a:p>
                      <a:r>
                        <a:rPr lang="es-AR" dirty="0"/>
                        <a:t>Masificación de sus servicios fuera de</a:t>
                      </a:r>
                      <a:r>
                        <a:rPr lang="es-AR" baseline="0" dirty="0"/>
                        <a:t> los clientes tradicionales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027085"/>
                  </a:ext>
                </a:extLst>
              </a:tr>
              <a:tr h="607513">
                <a:tc>
                  <a:txBody>
                    <a:bodyPr/>
                    <a:lstStyle/>
                    <a:p>
                      <a:r>
                        <a:rPr lang="es-AR" dirty="0"/>
                        <a:t>Alianzas estratégicas con instituciones educativas, organismos gubernamentales,</a:t>
                      </a:r>
                      <a:r>
                        <a:rPr lang="es-AR" baseline="0" dirty="0"/>
                        <a:t> otras empresas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360189"/>
                  </a:ext>
                </a:extLst>
              </a:tr>
              <a:tr h="351972">
                <a:tc>
                  <a:txBody>
                    <a:bodyPr/>
                    <a:lstStyle/>
                    <a:p>
                      <a:r>
                        <a:rPr lang="es-AR" dirty="0"/>
                        <a:t>Propuestas</a:t>
                      </a:r>
                      <a:r>
                        <a:rPr lang="es-AR" baseline="0" dirty="0"/>
                        <a:t> más baratas y accesibles para la población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590587"/>
                  </a:ext>
                </a:extLst>
              </a:tr>
              <a:tr h="351972">
                <a:tc>
                  <a:txBody>
                    <a:bodyPr/>
                    <a:lstStyle/>
                    <a:p>
                      <a:r>
                        <a:rPr lang="es-AR" dirty="0"/>
                        <a:t>Desarrollar</a:t>
                      </a:r>
                      <a:r>
                        <a:rPr lang="es-AR" baseline="0" dirty="0"/>
                        <a:t> propuestas con valor agregado diferentes a lo tradicional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314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546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4" y="2067338"/>
            <a:ext cx="9002728" cy="1828801"/>
          </a:xfrm>
        </p:spPr>
        <p:txBody>
          <a:bodyPr>
            <a:normAutofit fontScale="90000"/>
          </a:bodyPr>
          <a:lstStyle/>
          <a:p>
            <a:r>
              <a:rPr lang="es-AR" dirty="0">
                <a:solidFill>
                  <a:srgbClr val="FF0000"/>
                </a:solidFill>
              </a:rPr>
              <a:t>Latinoamérica tiene más </a:t>
            </a:r>
            <a:r>
              <a:rPr lang="es-AR" dirty="0" err="1">
                <a:solidFill>
                  <a:srgbClr val="FF0000"/>
                </a:solidFill>
              </a:rPr>
              <a:t>smartphones</a:t>
            </a:r>
            <a:r>
              <a:rPr lang="es-AR" dirty="0">
                <a:solidFill>
                  <a:srgbClr val="FF0000"/>
                </a:solidFill>
              </a:rPr>
              <a:t> que EEUU y Canadá, sin embargo, el 60% de la población no está bancarizada.</a:t>
            </a:r>
          </a:p>
        </p:txBody>
      </p:sp>
    </p:spTree>
    <p:extLst>
      <p:ext uri="{BB962C8B-B14F-4D97-AF65-F5344CB8AC3E}">
        <p14:creationId xmlns:p14="http://schemas.microsoft.com/office/powerpoint/2010/main" val="2153317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rgbClr val="FF0000"/>
                </a:solidFill>
              </a:rPr>
              <a:t>¿Estamos dispuestos a deshumanizar el dinero?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Lo importante no es el dinero en sí, sino lo que podemos hacer con él. Debemos olvidarnos del dinero físico, y evolucionar a tendencias online que nos permitan maximizar nuestro tiempo y los recursos financieros.</a:t>
            </a:r>
          </a:p>
        </p:txBody>
      </p:sp>
    </p:spTree>
    <p:extLst>
      <p:ext uri="{BB962C8B-B14F-4D97-AF65-F5344CB8AC3E}">
        <p14:creationId xmlns:p14="http://schemas.microsoft.com/office/powerpoint/2010/main" val="107755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8" y="1179443"/>
            <a:ext cx="6511845" cy="453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42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Gracias por su tiempo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>
                <a:solidFill>
                  <a:srgbClr val="00B050"/>
                </a:solidFill>
              </a:rPr>
              <a:t>Matías Torres, CEO &amp; Co fundador de iKiwi.com.mx</a:t>
            </a:r>
          </a:p>
        </p:txBody>
      </p:sp>
    </p:spTree>
    <p:extLst>
      <p:ext uri="{BB962C8B-B14F-4D97-AF65-F5344CB8AC3E}">
        <p14:creationId xmlns:p14="http://schemas.microsoft.com/office/powerpoint/2010/main" val="396759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1139687"/>
            <a:ext cx="6534979" cy="435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7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188057"/>
            <a:ext cx="6192078" cy="393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0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330" y="1702251"/>
            <a:ext cx="6679096" cy="349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94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¿Por qué se habla de </a:t>
            </a:r>
            <a:r>
              <a:rPr lang="es-AR" dirty="0" err="1"/>
              <a:t>fintech</a:t>
            </a:r>
            <a:r>
              <a:rPr lang="es-AR" dirty="0"/>
              <a:t> en estos momentos?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1058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El 71% de los millennials prefieren ir al dentista antes que al banco.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Estudio The Millennial Disruption Index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>
                <a:solidFill>
                  <a:srgbClr val="0070C0"/>
                </a:solidFill>
              </a:rPr>
              <a:t>El 53% de los millennials no o cree que su banco ofrece algo diferente a otros bancos.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35247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Las </a:t>
            </a:r>
            <a:r>
              <a:rPr lang="es-AR" dirty="0" err="1">
                <a:solidFill>
                  <a:srgbClr val="FF0000"/>
                </a:solidFill>
              </a:rPr>
              <a:t>fintech</a:t>
            </a:r>
            <a:r>
              <a:rPr lang="es-AR" dirty="0">
                <a:solidFill>
                  <a:srgbClr val="FF0000"/>
                </a:solidFill>
              </a:rPr>
              <a:t>, son la innovación tecnológica al servicio de las finanzas.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  <a:p>
            <a:r>
              <a:rPr lang="es-AR" sz="2000" dirty="0"/>
              <a:t>Llegan para resolver problemas concretos que tienen los usuarios de la banca tradicional (productos caros, perdida de tiempo, infinidad de requisitos).</a:t>
            </a:r>
          </a:p>
          <a:p>
            <a:r>
              <a:rPr lang="es-AR" sz="2000" dirty="0"/>
              <a:t>Están aportando su conocimiento emprendedor para apoyar a otras </a:t>
            </a:r>
            <a:r>
              <a:rPr lang="es-AR" sz="2000" dirty="0" err="1"/>
              <a:t>startup</a:t>
            </a:r>
            <a:r>
              <a:rPr lang="es-AR" sz="2000" dirty="0"/>
              <a:t> y también a la banca tradicional.</a:t>
            </a:r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2212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s-AR" sz="3200" dirty="0"/>
            </a:br>
            <a:r>
              <a:rPr lang="es-AR" sz="3200" dirty="0"/>
              <a:t>   ¿Qué tiene que ofrecerme una </a:t>
            </a:r>
            <a:r>
              <a:rPr lang="es-AR" sz="3200" dirty="0" err="1"/>
              <a:t>fintech</a:t>
            </a:r>
            <a:r>
              <a:rPr lang="es-AR" sz="3200" dirty="0"/>
              <a:t>?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208629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2396428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1317</TotalTime>
  <Words>454</Words>
  <Application>Microsoft Office PowerPoint</Application>
  <PresentationFormat>Panorámica</PresentationFormat>
  <Paragraphs>74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Espiral</vt:lpstr>
      <vt:lpstr>¿Qué son las fintech?</vt:lpstr>
      <vt:lpstr>Presentación de PowerPoint</vt:lpstr>
      <vt:lpstr>Presentación de PowerPoint</vt:lpstr>
      <vt:lpstr>Presentación de PowerPoint</vt:lpstr>
      <vt:lpstr>Presentación de PowerPoint</vt:lpstr>
      <vt:lpstr>¿Por qué se habla de fintech en estos momentos?</vt:lpstr>
      <vt:lpstr>El 71% de los millennials prefieren ir al dentista antes que al banco.</vt:lpstr>
      <vt:lpstr>Las fintech, son la innovación tecnológica al servicio de las finanzas.</vt:lpstr>
      <vt:lpstr>    ¿Qué tiene que ofrecerme una fintech?</vt:lpstr>
      <vt:lpstr>  ¿Cómo está el sector en Latinoamérica?</vt:lpstr>
      <vt:lpstr>Presentación de PowerPoint</vt:lpstr>
      <vt:lpstr>Presentación de PowerPoint</vt:lpstr>
      <vt:lpstr>Países con más fintech en la región</vt:lpstr>
      <vt:lpstr>Segmentos dentro del sector</vt:lpstr>
      <vt:lpstr>¿Son las fintech una competencia para los bancos tradicionales?</vt:lpstr>
      <vt:lpstr>                               NI</vt:lpstr>
      <vt:lpstr>         ¿Qué desafíos tiene el sector?</vt:lpstr>
      <vt:lpstr>Latinoamérica tiene más smartphones que EEUU y Canadá, sin embargo, el 60% de la población no está bancarizada.</vt:lpstr>
      <vt:lpstr>¿Estamos dispuestos a deshumanizar el dinero?</vt:lpstr>
      <vt:lpstr>Gracias por su tiempo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¿Por qué se habla de fintech en estos momentos?</dc:title>
  <dc:creator>Matias Torres</dc:creator>
  <cp:lastModifiedBy>Cristina Carrillo</cp:lastModifiedBy>
  <cp:revision>35</cp:revision>
  <dcterms:created xsi:type="dcterms:W3CDTF">2017-04-14T19:26:31Z</dcterms:created>
  <dcterms:modified xsi:type="dcterms:W3CDTF">2017-05-10T00:56:49Z</dcterms:modified>
</cp:coreProperties>
</file>